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1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10" y="4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074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28600"/>
            <a:ext cx="12192000" cy="853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411608" y="623455"/>
            <a:ext cx="6647218" cy="331518"/>
            <a:chOff x="5411608" y="378619"/>
            <a:chExt cx="6647218" cy="576354"/>
          </a:xfrm>
        </p:grpSpPr>
        <p:sp>
          <p:nvSpPr>
            <p:cNvPr id="10" name="Rectangle 9"/>
            <p:cNvSpPr/>
            <p:nvPr userDrawn="1"/>
          </p:nvSpPr>
          <p:spPr>
            <a:xfrm>
              <a:off x="11344451" y="378619"/>
              <a:ext cx="714375" cy="553940"/>
            </a:xfrm>
            <a:prstGeom prst="rect">
              <a:avLst/>
            </a:prstGeom>
            <a:solidFill>
              <a:srgbClr val="863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0496902" y="381821"/>
              <a:ext cx="714375" cy="553940"/>
            </a:xfrm>
            <a:prstGeom prst="rect">
              <a:avLst/>
            </a:prstGeom>
            <a:solidFill>
              <a:srgbClr val="3C8F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9649353" y="385023"/>
              <a:ext cx="714375" cy="553940"/>
            </a:xfrm>
            <a:prstGeom prst="rect">
              <a:avLst/>
            </a:prstGeom>
            <a:solidFill>
              <a:srgbClr val="074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8801804" y="388225"/>
              <a:ext cx="714375" cy="553940"/>
            </a:xfrm>
            <a:prstGeom prst="rect">
              <a:avLst/>
            </a:prstGeom>
            <a:solidFill>
              <a:srgbClr val="3C8F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954255" y="391427"/>
              <a:ext cx="714375" cy="553940"/>
            </a:xfrm>
            <a:prstGeom prst="rect">
              <a:avLst/>
            </a:prstGeom>
            <a:solidFill>
              <a:srgbClr val="074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7106706" y="394629"/>
              <a:ext cx="714375" cy="553940"/>
            </a:xfrm>
            <a:prstGeom prst="rect">
              <a:avLst/>
            </a:prstGeom>
            <a:solidFill>
              <a:srgbClr val="3C8F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59157" y="397831"/>
              <a:ext cx="714375" cy="553940"/>
            </a:xfrm>
            <a:prstGeom prst="rect">
              <a:avLst/>
            </a:prstGeom>
            <a:solidFill>
              <a:srgbClr val="074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5411608" y="401033"/>
              <a:ext cx="714375" cy="553940"/>
            </a:xfrm>
            <a:prstGeom prst="rect">
              <a:avLst/>
            </a:prstGeom>
            <a:solidFill>
              <a:srgbClr val="3C8F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</p:grp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639582" y="4996015"/>
            <a:ext cx="10972801" cy="80977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4800" b="0" i="0" cap="none" baseline="0">
                <a:solidFill>
                  <a:schemeClr val="bg1"/>
                </a:solidFill>
                <a:latin typeface="+mj-lt"/>
                <a:ea typeface="Segoe UI" charset="0"/>
                <a:cs typeface="Segoe UI" charset="0"/>
              </a:defRPr>
            </a:lvl1pPr>
          </a:lstStyle>
          <a:p>
            <a:r>
              <a:rPr lang="en-US" sz="4800" dirty="0"/>
              <a:t>TITLE</a:t>
            </a:r>
            <a:endParaRPr lang="en-US" dirty="0"/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9582" y="5805791"/>
            <a:ext cx="10972801" cy="82788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56" y="381000"/>
            <a:ext cx="2493818" cy="58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58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Vertic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84583" y="0"/>
            <a:ext cx="3807417" cy="6858000"/>
          </a:xfrm>
          <a:prstGeom prst="rect">
            <a:avLst/>
          </a:prstGeom>
          <a:solidFill>
            <a:srgbClr val="004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>
              <a:latin typeface="Segoe UI Semibold" charset="0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663553" y="9173"/>
            <a:ext cx="3192650" cy="6848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07" y="6335597"/>
            <a:ext cx="1300942" cy="292711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379509" y="1219200"/>
            <a:ext cx="7669277" cy="5166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400">
                <a:solidFill>
                  <a:srgbClr val="353C42"/>
                </a:solidFill>
              </a:defRPr>
            </a:lvl1pPr>
            <a:lvl2pPr marL="6858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000">
                <a:solidFill>
                  <a:srgbClr val="353C42"/>
                </a:solidFill>
              </a:defRPr>
            </a:lvl2pPr>
            <a:lvl3pPr marL="11430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800">
                <a:solidFill>
                  <a:srgbClr val="353C42"/>
                </a:solidFill>
              </a:defRPr>
            </a:lvl3pPr>
            <a:lvl4pPr marL="16002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4pPr>
            <a:lvl5pPr marL="20574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379509" y="278507"/>
            <a:ext cx="7669277" cy="8278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3200" baseline="0">
                <a:solidFill>
                  <a:srgbClr val="074A72"/>
                </a:solidFill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12032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Vertic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84583" y="0"/>
            <a:ext cx="3807417" cy="6858000"/>
          </a:xfrm>
          <a:prstGeom prst="rect">
            <a:avLst/>
          </a:prstGeom>
          <a:solidFill>
            <a:srgbClr val="3C8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663553" y="9173"/>
            <a:ext cx="3192650" cy="6848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07" y="6335597"/>
            <a:ext cx="1300942" cy="292711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379509" y="1219200"/>
            <a:ext cx="7669277" cy="5166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400">
                <a:solidFill>
                  <a:srgbClr val="353C42"/>
                </a:solidFill>
              </a:defRPr>
            </a:lvl1pPr>
            <a:lvl2pPr marL="6858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000">
                <a:solidFill>
                  <a:srgbClr val="353C42"/>
                </a:solidFill>
              </a:defRPr>
            </a:lvl2pPr>
            <a:lvl3pPr marL="11430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800">
                <a:solidFill>
                  <a:srgbClr val="353C42"/>
                </a:solidFill>
              </a:defRPr>
            </a:lvl3pPr>
            <a:lvl4pPr marL="16002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4pPr>
            <a:lvl5pPr marL="20574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379509" y="278507"/>
            <a:ext cx="7669277" cy="8278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3200" baseline="0">
                <a:solidFill>
                  <a:srgbClr val="353C42"/>
                </a:solidFill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2548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Horizont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5213444"/>
            <a:ext cx="12192000" cy="1644556"/>
          </a:xfrm>
          <a:prstGeom prst="rect">
            <a:avLst/>
          </a:prstGeom>
          <a:solidFill>
            <a:srgbClr val="004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" y="5199796"/>
            <a:ext cx="12191999" cy="1186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07" y="6335597"/>
            <a:ext cx="1300942" cy="2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Horizo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213444"/>
            <a:ext cx="12192000" cy="1644556"/>
          </a:xfrm>
          <a:prstGeom prst="rect">
            <a:avLst/>
          </a:prstGeom>
          <a:solidFill>
            <a:srgbClr val="3C8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" y="5181600"/>
            <a:ext cx="12191999" cy="1217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07" y="6335597"/>
            <a:ext cx="1300942" cy="2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280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Horizontal Comp Softw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213444"/>
            <a:ext cx="12192000" cy="1644556"/>
          </a:xfrm>
          <a:prstGeom prst="rect">
            <a:avLst/>
          </a:prstGeom>
          <a:solidFill>
            <a:srgbClr val="3C8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" y="5181600"/>
            <a:ext cx="12191999" cy="1217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apple_monit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1" y="71119"/>
            <a:ext cx="4791326" cy="5185699"/>
          </a:xfrm>
          <a:prstGeom prst="rect">
            <a:avLst/>
          </a:prstGeom>
        </p:spPr>
      </p:pic>
      <p:sp>
        <p:nvSpPr>
          <p:cNvPr id="9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758166" y="318997"/>
            <a:ext cx="3842206" cy="3184567"/>
          </a:xfrm>
          <a:custGeom>
            <a:avLst/>
            <a:gdLst>
              <a:gd name="connsiteX0" fmla="*/ 0 w 2020948"/>
              <a:gd name="connsiteY0" fmla="*/ 0 h 2020948"/>
              <a:gd name="connsiteX1" fmla="*/ 2020948 w 2020948"/>
              <a:gd name="connsiteY1" fmla="*/ 0 h 2020948"/>
              <a:gd name="connsiteX2" fmla="*/ 2020948 w 2020948"/>
              <a:gd name="connsiteY2" fmla="*/ 2020948 h 2020948"/>
              <a:gd name="connsiteX3" fmla="*/ 0 w 2020948"/>
              <a:gd name="connsiteY3" fmla="*/ 2020948 h 2020948"/>
              <a:gd name="connsiteX4" fmla="*/ 0 w 2020948"/>
              <a:gd name="connsiteY4" fmla="*/ 0 h 2020948"/>
              <a:gd name="connsiteX0" fmla="*/ 0 w 2468623"/>
              <a:gd name="connsiteY0" fmla="*/ 0 h 2020948"/>
              <a:gd name="connsiteX1" fmla="*/ 2468623 w 2468623"/>
              <a:gd name="connsiteY1" fmla="*/ 490538 h 2020948"/>
              <a:gd name="connsiteX2" fmla="*/ 2020948 w 2468623"/>
              <a:gd name="connsiteY2" fmla="*/ 2020948 h 2020948"/>
              <a:gd name="connsiteX3" fmla="*/ 0 w 2468623"/>
              <a:gd name="connsiteY3" fmla="*/ 2020948 h 2020948"/>
              <a:gd name="connsiteX4" fmla="*/ 0 w 2468623"/>
              <a:gd name="connsiteY4" fmla="*/ 0 h 2020948"/>
              <a:gd name="connsiteX0" fmla="*/ 0 w 2468623"/>
              <a:gd name="connsiteY0" fmla="*/ 0 h 2144773"/>
              <a:gd name="connsiteX1" fmla="*/ 2468623 w 2468623"/>
              <a:gd name="connsiteY1" fmla="*/ 490538 h 2144773"/>
              <a:gd name="connsiteX2" fmla="*/ 2020948 w 2468623"/>
              <a:gd name="connsiteY2" fmla="*/ 2020948 h 2144773"/>
              <a:gd name="connsiteX3" fmla="*/ 123825 w 2468623"/>
              <a:gd name="connsiteY3" fmla="*/ 2144773 h 2144773"/>
              <a:gd name="connsiteX4" fmla="*/ 0 w 2468623"/>
              <a:gd name="connsiteY4" fmla="*/ 0 h 2144773"/>
              <a:gd name="connsiteX0" fmla="*/ 0 w 2587686"/>
              <a:gd name="connsiteY0" fmla="*/ 0 h 2144773"/>
              <a:gd name="connsiteX1" fmla="*/ 2468623 w 2587686"/>
              <a:gd name="connsiteY1" fmla="*/ 490538 h 2144773"/>
              <a:gd name="connsiteX2" fmla="*/ 2587686 w 2587686"/>
              <a:gd name="connsiteY2" fmla="*/ 2120961 h 2144773"/>
              <a:gd name="connsiteX3" fmla="*/ 123825 w 2587686"/>
              <a:gd name="connsiteY3" fmla="*/ 2144773 h 2144773"/>
              <a:gd name="connsiteX4" fmla="*/ 0 w 2587686"/>
              <a:gd name="connsiteY4" fmla="*/ 0 h 214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7686" h="2144773">
                <a:moveTo>
                  <a:pt x="0" y="0"/>
                </a:moveTo>
                <a:lnTo>
                  <a:pt x="2468623" y="490538"/>
                </a:lnTo>
                <a:lnTo>
                  <a:pt x="2587686" y="2120961"/>
                </a:lnTo>
                <a:lnTo>
                  <a:pt x="123825" y="2144773"/>
                </a:lnTo>
                <a:lnTo>
                  <a:pt x="0" y="0"/>
                </a:lnTo>
                <a:close/>
              </a:path>
            </a:pathLst>
          </a:cu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5622697" y="1371613"/>
            <a:ext cx="6162903" cy="3657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400">
                <a:solidFill>
                  <a:srgbClr val="353C42"/>
                </a:solidFill>
              </a:defRPr>
            </a:lvl1pPr>
            <a:lvl2pPr marL="6858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000">
                <a:solidFill>
                  <a:srgbClr val="353C42"/>
                </a:solidFill>
              </a:defRPr>
            </a:lvl2pPr>
            <a:lvl3pPr marL="11430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800">
                <a:solidFill>
                  <a:srgbClr val="353C42"/>
                </a:solidFill>
              </a:defRPr>
            </a:lvl3pPr>
            <a:lvl4pPr marL="16002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4pPr>
            <a:lvl5pPr marL="20574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5622697" y="430920"/>
            <a:ext cx="6162903" cy="8278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3200" baseline="0">
                <a:solidFill>
                  <a:srgbClr val="353C42"/>
                </a:solidFill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07" y="6335597"/>
            <a:ext cx="1300942" cy="2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4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8B0AD-19C6-4F42-8FD8-B41799743CAC}" type="datetimeFigureOut">
              <a:rPr lang="en-US" smtClean="0"/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DD68-05F1-476E-965D-92512A737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2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8B0AD-19C6-4F42-8FD8-B41799743CAC}" type="datetimeFigureOut">
              <a:rPr lang="en-US" smtClean="0"/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DD68-05F1-476E-965D-92512A737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2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61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scons/scons/wiki/TalksAndSlides" TargetMode="External"/><Relationship Id="rId2" Type="http://schemas.openxmlformats.org/officeDocument/2006/relationships/hyperlink" Target="http://scon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oogl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SCons: A Python-Based Build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Bassem Girgis, PhD</a:t>
            </a:r>
          </a:p>
        </p:txBody>
      </p:sp>
    </p:spTree>
    <p:extLst>
      <p:ext uri="{BB962C8B-B14F-4D97-AF65-F5344CB8AC3E}">
        <p14:creationId xmlns:p14="http://schemas.microsoft.com/office/powerpoint/2010/main" val="377980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SCons?</a:t>
            </a:r>
          </a:p>
          <a:p>
            <a:r>
              <a:rPr lang="en-US" dirty="0"/>
              <a:t>Why SCons?</a:t>
            </a:r>
          </a:p>
          <a:p>
            <a:r>
              <a:rPr lang="en-US" dirty="0"/>
              <a:t>How SCons?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509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SCons?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SCons is:</a:t>
            </a:r>
          </a:p>
          <a:p>
            <a:pPr lvl="1"/>
            <a:r>
              <a:rPr lang="en-US" dirty="0"/>
              <a:t>A python-based build system. It is written entirely in python.</a:t>
            </a:r>
          </a:p>
          <a:p>
            <a:pPr lvl="1"/>
            <a:r>
              <a:rPr lang="en-US" dirty="0"/>
              <a:t>A final build/install tool. I.e. it does not follow a CMAKE strategy.</a:t>
            </a:r>
          </a:p>
          <a:p>
            <a:pPr lvl="1"/>
            <a:r>
              <a:rPr lang="en-US" dirty="0"/>
              <a:t>A one tool to build anything (C++, Latex, SWIG, Postscript, QT </a:t>
            </a:r>
            <a:r>
              <a:rPr lang="en-US" dirty="0" err="1"/>
              <a:t>Ui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Highly configurable (implement your own builders, scanners, add explicit build relations, programable actions, </a:t>
            </a:r>
            <a:r>
              <a:rPr lang="en-US" dirty="0" err="1"/>
              <a:t>etc</a:t>
            </a:r>
            <a:r>
              <a:rPr lang="en-US" dirty="0"/>
              <a:t>) and widely supported</a:t>
            </a:r>
          </a:p>
          <a:p>
            <a:pPr lvl="1"/>
            <a:r>
              <a:rPr lang="en-US" dirty="0"/>
              <a:t>A parallel  build tool (the smart way!)</a:t>
            </a:r>
          </a:p>
          <a:p>
            <a:r>
              <a:rPr lang="en-US" dirty="0"/>
              <a:t>The promise is: if you have a python installation and the SCons toolset installed along side, you should be able to build!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69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SCons?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Cons:</a:t>
            </a:r>
          </a:p>
          <a:p>
            <a:pPr lvl="1"/>
            <a:r>
              <a:rPr lang="en-US" dirty="0"/>
              <a:t>Introduce a dependency on python in your project</a:t>
            </a:r>
          </a:p>
          <a:p>
            <a:pPr lvl="1"/>
            <a:r>
              <a:rPr lang="en-US" dirty="0"/>
              <a:t>You probably will need to be familiar with python (is this really a bad thing?)</a:t>
            </a:r>
          </a:p>
          <a:p>
            <a:pPr lvl="1"/>
            <a:r>
              <a:rPr lang="en-US" dirty="0"/>
              <a:t>Slightly slower than Make (lots of details here!)</a:t>
            </a:r>
          </a:p>
          <a:p>
            <a:r>
              <a:rPr lang="en-US" dirty="0"/>
              <a:t>Pros:</a:t>
            </a:r>
          </a:p>
          <a:p>
            <a:pPr lvl="1"/>
            <a:r>
              <a:rPr lang="en-US" dirty="0"/>
              <a:t>No need to learn yet another syntax that is not useful outside the build system</a:t>
            </a:r>
          </a:p>
          <a:p>
            <a:pPr lvl="1"/>
            <a:r>
              <a:rPr lang="en-US" dirty="0"/>
              <a:t>The build system becomes another “normal” SW component that most developers should be able to contribute to as needed</a:t>
            </a:r>
          </a:p>
          <a:p>
            <a:pPr lvl="1"/>
            <a:r>
              <a:rPr lang="en-US" dirty="0"/>
              <a:t>Same experience should be expected when building your project on different platforms (MSVC projects vs Make).</a:t>
            </a:r>
          </a:p>
          <a:p>
            <a:pPr lvl="1"/>
            <a:r>
              <a:rPr lang="en-US" dirty="0"/>
              <a:t>Total control over the build process; from analyzing the implicit relations between files to issuing the build command and finally installing the target.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36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SCons?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 Time!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67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http://scons.org/</a:t>
            </a:r>
            <a:r>
              <a:rPr lang="en-US" dirty="0"/>
              <a:t>  </a:t>
            </a:r>
          </a:p>
          <a:p>
            <a:r>
              <a:rPr lang="en-US" dirty="0">
                <a:hlinkClick r:id="rId3"/>
              </a:rPr>
              <a:t>https://bitbucket.org/scons/scons/wiki/TalksAndSlides</a:t>
            </a:r>
            <a:endParaRPr lang="en-US" dirty="0"/>
          </a:p>
          <a:p>
            <a:r>
              <a:rPr lang="en-US">
                <a:hlinkClick r:id="rId4"/>
              </a:rPr>
              <a:t>www.google.com</a:t>
            </a:r>
            <a:r>
              <a:rPr lang="en-US"/>
              <a:t> 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6638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luware">
      <a:majorFont>
        <a:latin typeface="Oswald"/>
        <a:ea typeface=""/>
        <a:cs typeface=""/>
      </a:majorFont>
      <a:minorFont>
        <a:latin typeface="Oswal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4A7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uSlides" id="{20BA1C3A-CE01-BB43-B99A-F7B02762E8A7}" vid="{D8BCB348-7659-DE45-A423-C030DD6C5D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46</TotalTime>
  <Words>288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Oswald</vt:lpstr>
      <vt:lpstr>Oswald Light</vt:lpstr>
      <vt:lpstr>Segoe UI</vt:lpstr>
      <vt:lpstr>Segoe UI Semibold</vt:lpstr>
      <vt:lpstr>Wingdings</vt:lpstr>
      <vt:lpstr>Presentation</vt:lpstr>
      <vt:lpstr>SCons: A Python-Based Build System</vt:lpstr>
      <vt:lpstr>Agenda</vt:lpstr>
      <vt:lpstr>What is SCons?</vt:lpstr>
      <vt:lpstr>Why SCons?</vt:lpstr>
      <vt:lpstr>How SCons?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SCons: A Python-Based Build System</dc:title>
  <dc:creator>Girgis, Bassem GSUSI-PTT/SIVI</dc:creator>
  <cp:lastModifiedBy>Girgis, Bassem GSUSI-PTT/SIVI</cp:lastModifiedBy>
  <cp:revision>17</cp:revision>
  <dcterms:created xsi:type="dcterms:W3CDTF">2017-09-26T14:30:42Z</dcterms:created>
  <dcterms:modified xsi:type="dcterms:W3CDTF">2017-09-26T15:53:40Z</dcterms:modified>
</cp:coreProperties>
</file>