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1" y="8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074A7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28600"/>
            <a:ext cx="12192000" cy="8539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5411608" y="623455"/>
            <a:ext cx="6647218" cy="331518"/>
            <a:chOff x="5411608" y="378619"/>
            <a:chExt cx="6647218" cy="576354"/>
          </a:xfrm>
        </p:grpSpPr>
        <p:sp>
          <p:nvSpPr>
            <p:cNvPr id="10" name="Rectangle 9"/>
            <p:cNvSpPr/>
            <p:nvPr userDrawn="1"/>
          </p:nvSpPr>
          <p:spPr>
            <a:xfrm>
              <a:off x="11344451" y="378619"/>
              <a:ext cx="714375" cy="553940"/>
            </a:xfrm>
            <a:prstGeom prst="rect">
              <a:avLst/>
            </a:prstGeom>
            <a:solidFill>
              <a:srgbClr val="863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0496902" y="381821"/>
              <a:ext cx="714375" cy="553940"/>
            </a:xfrm>
            <a:prstGeom prst="rect">
              <a:avLst/>
            </a:prstGeom>
            <a:solidFill>
              <a:srgbClr val="3C8F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9649353" y="385023"/>
              <a:ext cx="714375" cy="553940"/>
            </a:xfrm>
            <a:prstGeom prst="rect">
              <a:avLst/>
            </a:prstGeom>
            <a:solidFill>
              <a:srgbClr val="074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8801804" y="388225"/>
              <a:ext cx="714375" cy="553940"/>
            </a:xfrm>
            <a:prstGeom prst="rect">
              <a:avLst/>
            </a:prstGeom>
            <a:solidFill>
              <a:srgbClr val="3C8F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7954255" y="391427"/>
              <a:ext cx="714375" cy="553940"/>
            </a:xfrm>
            <a:prstGeom prst="rect">
              <a:avLst/>
            </a:prstGeom>
            <a:solidFill>
              <a:srgbClr val="074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106706" y="394629"/>
              <a:ext cx="714375" cy="553940"/>
            </a:xfrm>
            <a:prstGeom prst="rect">
              <a:avLst/>
            </a:prstGeom>
            <a:solidFill>
              <a:srgbClr val="3C8F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59157" y="397831"/>
              <a:ext cx="714375" cy="553940"/>
            </a:xfrm>
            <a:prstGeom prst="rect">
              <a:avLst/>
            </a:prstGeom>
            <a:solidFill>
              <a:srgbClr val="074A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411608" y="401033"/>
              <a:ext cx="714375" cy="553940"/>
            </a:xfrm>
            <a:prstGeom prst="rect">
              <a:avLst/>
            </a:prstGeom>
            <a:solidFill>
              <a:srgbClr val="3C8F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endParaRPr lang="en-US"/>
            </a:p>
          </p:txBody>
        </p:sp>
      </p:grpSp>
      <p:sp>
        <p:nvSpPr>
          <p:cNvPr id="19" name="Title 1"/>
          <p:cNvSpPr>
            <a:spLocks noGrp="1"/>
          </p:cNvSpPr>
          <p:nvPr>
            <p:ph type="ctrTitle" hasCustomPrompt="1"/>
          </p:nvPr>
        </p:nvSpPr>
        <p:spPr>
          <a:xfrm>
            <a:off x="639582" y="4996015"/>
            <a:ext cx="10972801" cy="809777"/>
          </a:xfrm>
          <a:prstGeom prst="rect">
            <a:avLst/>
          </a:prstGeom>
        </p:spPr>
        <p:txBody>
          <a:bodyPr anchor="b">
            <a:noAutofit/>
          </a:bodyPr>
          <a:lstStyle>
            <a:lvl1pPr algn="r">
              <a:defRPr sz="4800" b="0" i="0" cap="none" baseline="0">
                <a:solidFill>
                  <a:schemeClr val="bg1"/>
                </a:solidFill>
                <a:latin typeface="+mj-lt"/>
                <a:ea typeface="Segoe UI" charset="0"/>
                <a:cs typeface="Segoe UI" charset="0"/>
              </a:defRPr>
            </a:lvl1pPr>
          </a:lstStyle>
          <a:p>
            <a:r>
              <a:rPr lang="en-US" sz="4800" dirty="0"/>
              <a:t>TITLE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39582" y="5805791"/>
            <a:ext cx="10972801" cy="827881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28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556" y="381000"/>
            <a:ext cx="2493818" cy="581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0258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Vertic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4583" y="0"/>
            <a:ext cx="3807417" cy="6858000"/>
          </a:xfrm>
          <a:prstGeom prst="rect">
            <a:avLst/>
          </a:prstGeom>
          <a:solidFill>
            <a:srgbClr val="004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aseline="0" dirty="0">
              <a:latin typeface="Segoe UI Semibold" charset="0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663553" y="9173"/>
            <a:ext cx="3192650" cy="68488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379509" y="1219200"/>
            <a:ext cx="7669277" cy="5166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400">
                <a:solidFill>
                  <a:srgbClr val="353C42"/>
                </a:solidFill>
              </a:defRPr>
            </a:lvl1pPr>
            <a:lvl2pPr marL="6858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000">
                <a:solidFill>
                  <a:srgbClr val="353C42"/>
                </a:solidFill>
              </a:defRPr>
            </a:lvl2pPr>
            <a:lvl3pPr marL="11430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800">
                <a:solidFill>
                  <a:srgbClr val="353C42"/>
                </a:solidFill>
              </a:defRPr>
            </a:lvl3pPr>
            <a:lvl4pPr marL="16002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4pPr>
            <a:lvl5pPr marL="20574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379509" y="278507"/>
            <a:ext cx="7669277" cy="8278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buNone/>
              <a:defRPr sz="3200" baseline="0">
                <a:solidFill>
                  <a:srgbClr val="074A72"/>
                </a:solidFill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2032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Vertic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384583" y="0"/>
            <a:ext cx="3807417" cy="6858000"/>
          </a:xfrm>
          <a:prstGeom prst="rect">
            <a:avLst/>
          </a:prstGeom>
          <a:solidFill>
            <a:srgbClr val="3C8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8663553" y="9173"/>
            <a:ext cx="3192650" cy="68488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  <p:sp>
        <p:nvSpPr>
          <p:cNvPr id="6" name="Text Placeholder 2"/>
          <p:cNvSpPr>
            <a:spLocks noGrp="1"/>
          </p:cNvSpPr>
          <p:nvPr>
            <p:ph idx="1"/>
          </p:nvPr>
        </p:nvSpPr>
        <p:spPr>
          <a:xfrm>
            <a:off x="379509" y="1219200"/>
            <a:ext cx="7669277" cy="5166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400">
                <a:solidFill>
                  <a:srgbClr val="353C42"/>
                </a:solidFill>
              </a:defRPr>
            </a:lvl1pPr>
            <a:lvl2pPr marL="6858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000">
                <a:solidFill>
                  <a:srgbClr val="353C42"/>
                </a:solidFill>
              </a:defRPr>
            </a:lvl2pPr>
            <a:lvl3pPr marL="11430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800">
                <a:solidFill>
                  <a:srgbClr val="353C42"/>
                </a:solidFill>
              </a:defRPr>
            </a:lvl3pPr>
            <a:lvl4pPr marL="16002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4pPr>
            <a:lvl5pPr marL="20574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379509" y="278507"/>
            <a:ext cx="7669277" cy="8278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buNone/>
              <a:defRPr sz="3200" baseline="0">
                <a:solidFill>
                  <a:srgbClr val="353C42"/>
                </a:solidFill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25484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Horizont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" y="5213444"/>
            <a:ext cx="12192000" cy="1644556"/>
          </a:xfrm>
          <a:prstGeom prst="rect">
            <a:avLst/>
          </a:prstGeom>
          <a:solidFill>
            <a:srgbClr val="004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" y="5199796"/>
            <a:ext cx="12191999" cy="11860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0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Horizontal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213444"/>
            <a:ext cx="12192000" cy="1644556"/>
          </a:xfrm>
          <a:prstGeom prst="rect">
            <a:avLst/>
          </a:prstGeom>
          <a:solidFill>
            <a:srgbClr val="3C8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" y="5181600"/>
            <a:ext cx="12191999" cy="1217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 b="0" i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28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Horizontal Comp Softwa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5213444"/>
            <a:ext cx="12192000" cy="1644556"/>
          </a:xfrm>
          <a:prstGeom prst="rect">
            <a:avLst/>
          </a:prstGeom>
          <a:solidFill>
            <a:srgbClr val="3C8F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" y="5181600"/>
            <a:ext cx="12191999" cy="1217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000" b="0" i="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pple_monito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81" y="71119"/>
            <a:ext cx="4791326" cy="5185699"/>
          </a:xfrm>
          <a:prstGeom prst="rect">
            <a:avLst/>
          </a:prstGeom>
        </p:spPr>
      </p:pic>
      <p:sp>
        <p:nvSpPr>
          <p:cNvPr id="9" name="Picture Placeholder 7"/>
          <p:cNvSpPr>
            <a:spLocks noGrp="1"/>
          </p:cNvSpPr>
          <p:nvPr>
            <p:ph type="pic" sz="quarter" idx="44" hasCustomPrompt="1"/>
          </p:nvPr>
        </p:nvSpPr>
        <p:spPr>
          <a:xfrm>
            <a:off x="758166" y="318997"/>
            <a:ext cx="3842206" cy="3184567"/>
          </a:xfrm>
          <a:custGeom>
            <a:avLst/>
            <a:gdLst>
              <a:gd name="connsiteX0" fmla="*/ 0 w 2020948"/>
              <a:gd name="connsiteY0" fmla="*/ 0 h 2020948"/>
              <a:gd name="connsiteX1" fmla="*/ 2020948 w 2020948"/>
              <a:gd name="connsiteY1" fmla="*/ 0 h 2020948"/>
              <a:gd name="connsiteX2" fmla="*/ 2020948 w 2020948"/>
              <a:gd name="connsiteY2" fmla="*/ 2020948 h 2020948"/>
              <a:gd name="connsiteX3" fmla="*/ 0 w 2020948"/>
              <a:gd name="connsiteY3" fmla="*/ 2020948 h 2020948"/>
              <a:gd name="connsiteX4" fmla="*/ 0 w 2020948"/>
              <a:gd name="connsiteY4" fmla="*/ 0 h 2020948"/>
              <a:gd name="connsiteX0" fmla="*/ 0 w 2468623"/>
              <a:gd name="connsiteY0" fmla="*/ 0 h 2020948"/>
              <a:gd name="connsiteX1" fmla="*/ 2468623 w 2468623"/>
              <a:gd name="connsiteY1" fmla="*/ 490538 h 2020948"/>
              <a:gd name="connsiteX2" fmla="*/ 2020948 w 2468623"/>
              <a:gd name="connsiteY2" fmla="*/ 2020948 h 2020948"/>
              <a:gd name="connsiteX3" fmla="*/ 0 w 2468623"/>
              <a:gd name="connsiteY3" fmla="*/ 2020948 h 2020948"/>
              <a:gd name="connsiteX4" fmla="*/ 0 w 2468623"/>
              <a:gd name="connsiteY4" fmla="*/ 0 h 2020948"/>
              <a:gd name="connsiteX0" fmla="*/ 0 w 2468623"/>
              <a:gd name="connsiteY0" fmla="*/ 0 h 2144773"/>
              <a:gd name="connsiteX1" fmla="*/ 2468623 w 2468623"/>
              <a:gd name="connsiteY1" fmla="*/ 490538 h 2144773"/>
              <a:gd name="connsiteX2" fmla="*/ 2020948 w 2468623"/>
              <a:gd name="connsiteY2" fmla="*/ 2020948 h 2144773"/>
              <a:gd name="connsiteX3" fmla="*/ 123825 w 2468623"/>
              <a:gd name="connsiteY3" fmla="*/ 2144773 h 2144773"/>
              <a:gd name="connsiteX4" fmla="*/ 0 w 2468623"/>
              <a:gd name="connsiteY4" fmla="*/ 0 h 2144773"/>
              <a:gd name="connsiteX0" fmla="*/ 0 w 2587686"/>
              <a:gd name="connsiteY0" fmla="*/ 0 h 2144773"/>
              <a:gd name="connsiteX1" fmla="*/ 2468623 w 2587686"/>
              <a:gd name="connsiteY1" fmla="*/ 490538 h 2144773"/>
              <a:gd name="connsiteX2" fmla="*/ 2587686 w 2587686"/>
              <a:gd name="connsiteY2" fmla="*/ 2120961 h 2144773"/>
              <a:gd name="connsiteX3" fmla="*/ 123825 w 2587686"/>
              <a:gd name="connsiteY3" fmla="*/ 2144773 h 2144773"/>
              <a:gd name="connsiteX4" fmla="*/ 0 w 2587686"/>
              <a:gd name="connsiteY4" fmla="*/ 0 h 2144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87686" h="2144773">
                <a:moveTo>
                  <a:pt x="0" y="0"/>
                </a:moveTo>
                <a:lnTo>
                  <a:pt x="2468623" y="490538"/>
                </a:lnTo>
                <a:lnTo>
                  <a:pt x="2587686" y="2120961"/>
                </a:lnTo>
                <a:lnTo>
                  <a:pt x="123825" y="2144773"/>
                </a:lnTo>
                <a:lnTo>
                  <a:pt x="0" y="0"/>
                </a:lnTo>
                <a:close/>
              </a:path>
            </a:pathLst>
          </a:custGeom>
          <a:ln w="3175">
            <a:noFill/>
          </a:ln>
        </p:spPr>
        <p:txBody>
          <a:bodyPr wrap="none" tIns="0" bIns="274320" anchor="b"/>
          <a:lstStyle>
            <a:lvl1pPr algn="ctr" rtl="0">
              <a:buNone/>
              <a:defRPr sz="1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Icon To Add Image 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idx="1"/>
          </p:nvPr>
        </p:nvSpPr>
        <p:spPr>
          <a:xfrm>
            <a:off x="5622697" y="1371613"/>
            <a:ext cx="6162903" cy="3657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400">
                <a:solidFill>
                  <a:srgbClr val="353C42"/>
                </a:solidFill>
              </a:defRPr>
            </a:lvl1pPr>
            <a:lvl2pPr marL="6858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2000">
                <a:solidFill>
                  <a:srgbClr val="353C42"/>
                </a:solidFill>
              </a:defRPr>
            </a:lvl2pPr>
            <a:lvl3pPr marL="11430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800">
                <a:solidFill>
                  <a:srgbClr val="353C42"/>
                </a:solidFill>
              </a:defRPr>
            </a:lvl3pPr>
            <a:lvl4pPr marL="16002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4pPr>
            <a:lvl5pPr marL="2057400" indent="-228600">
              <a:buClr>
                <a:srgbClr val="5F6971"/>
              </a:buClr>
              <a:buFont typeface="Wingdings" panose="05000000000000000000" pitchFamily="2" charset="2"/>
              <a:buChar char="§"/>
              <a:defRPr sz="1600">
                <a:solidFill>
                  <a:srgbClr val="353C4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5622697" y="430920"/>
            <a:ext cx="6162903" cy="82788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0" indent="0" algn="l">
              <a:buNone/>
              <a:defRPr sz="3200" baseline="0">
                <a:solidFill>
                  <a:srgbClr val="353C42"/>
                </a:solidFill>
                <a:latin typeface="+mj-lt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407" y="6335597"/>
            <a:ext cx="1300942" cy="292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34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B0AD-19C6-4F42-8FD8-B41799743CA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DD68-05F1-476E-965D-92512A737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21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8B0AD-19C6-4F42-8FD8-B41799743CAC}" type="datetimeFigureOut">
              <a:rPr lang="en-US" smtClean="0"/>
              <a:t>9/26/2017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CDD68-05F1-476E-965D-92512A737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2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613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itbucket.org/scons/scons/wiki/TalksAndSlides" TargetMode="External"/><Relationship Id="rId2" Type="http://schemas.openxmlformats.org/officeDocument/2006/relationships/hyperlink" Target="http://scon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brgirgis/scons-presentation.g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SCons: A Python-Based Build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Bassem Girgis, PhD</a:t>
            </a:r>
          </a:p>
        </p:txBody>
      </p:sp>
    </p:spTree>
    <p:extLst>
      <p:ext uri="{BB962C8B-B14F-4D97-AF65-F5344CB8AC3E}">
        <p14:creationId xmlns:p14="http://schemas.microsoft.com/office/powerpoint/2010/main" val="37798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SCons?</a:t>
            </a:r>
          </a:p>
          <a:p>
            <a:r>
              <a:rPr lang="en-US" dirty="0"/>
              <a:t>Why SCons?</a:t>
            </a:r>
          </a:p>
          <a:p>
            <a:r>
              <a:rPr lang="en-US" dirty="0"/>
              <a:t>How SCons?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509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SCons?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SCons is:</a:t>
            </a:r>
          </a:p>
          <a:p>
            <a:pPr lvl="1"/>
            <a:r>
              <a:rPr lang="en-US" dirty="0"/>
              <a:t>A python-based build system. It is written entirely in python.</a:t>
            </a:r>
          </a:p>
          <a:p>
            <a:pPr lvl="1"/>
            <a:r>
              <a:rPr lang="en-US" dirty="0"/>
              <a:t>A final build/install tool. (i.e. it does not follow a </a:t>
            </a:r>
            <a:r>
              <a:rPr lang="en-US"/>
              <a:t>CMAKE strategy)</a:t>
            </a:r>
            <a:endParaRPr lang="en-US" dirty="0"/>
          </a:p>
          <a:p>
            <a:pPr lvl="1"/>
            <a:r>
              <a:rPr lang="en-US" dirty="0"/>
              <a:t>One tool to build anything (C++, Latex, SWIG, Postscript, QT </a:t>
            </a:r>
            <a:r>
              <a:rPr lang="en-US" dirty="0" err="1"/>
              <a:t>Ui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Highly configurable (implement your own builders, scanners, add explicit build relations, programable actions, </a:t>
            </a:r>
            <a:r>
              <a:rPr lang="en-US" dirty="0" err="1"/>
              <a:t>etc</a:t>
            </a:r>
            <a:r>
              <a:rPr lang="en-US" dirty="0"/>
              <a:t>) and widely supported</a:t>
            </a:r>
          </a:p>
          <a:p>
            <a:pPr lvl="1"/>
            <a:r>
              <a:rPr lang="en-US" dirty="0"/>
              <a:t>A parallel  build tool (the smart way!)</a:t>
            </a:r>
          </a:p>
          <a:p>
            <a:r>
              <a:rPr lang="en-US" dirty="0"/>
              <a:t>The promise is: if you have a python installation and the SCons toolset installed along side, you should be able to build!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369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SCons?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Cons:</a:t>
            </a:r>
          </a:p>
          <a:p>
            <a:pPr lvl="1"/>
            <a:r>
              <a:rPr lang="en-US" dirty="0"/>
              <a:t>Introduce a dependency on python in your project</a:t>
            </a:r>
          </a:p>
          <a:p>
            <a:pPr lvl="1"/>
            <a:r>
              <a:rPr lang="en-US" dirty="0"/>
              <a:t>You probably will need to be familiar with python (is this really a bad thing?)</a:t>
            </a:r>
          </a:p>
          <a:p>
            <a:pPr lvl="1"/>
            <a:r>
              <a:rPr lang="en-US" dirty="0"/>
              <a:t>Slightly slower than Make (lots of details here!)</a:t>
            </a:r>
          </a:p>
          <a:p>
            <a:r>
              <a:rPr lang="en-US" dirty="0"/>
              <a:t>Pros:</a:t>
            </a:r>
          </a:p>
          <a:p>
            <a:pPr lvl="1"/>
            <a:r>
              <a:rPr lang="en-US" dirty="0"/>
              <a:t>No need to learn yet another syntax that is not useful outside the build system</a:t>
            </a:r>
          </a:p>
          <a:p>
            <a:pPr lvl="1"/>
            <a:r>
              <a:rPr lang="en-US" dirty="0"/>
              <a:t>The build system becomes another “normal” SW component to which most developers should be able to contribute as needed</a:t>
            </a:r>
          </a:p>
          <a:p>
            <a:pPr lvl="1"/>
            <a:r>
              <a:rPr lang="en-US" dirty="0"/>
              <a:t>Same experience should be expected when building your project on different platforms (MSVC projects vs Make).</a:t>
            </a:r>
          </a:p>
          <a:p>
            <a:pPr lvl="1"/>
            <a:r>
              <a:rPr lang="en-US" dirty="0"/>
              <a:t>Total control over the build process; from analyzing the implicit relations between files to issuing the build command, and finally installing the target.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636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SCons?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Demo Time!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67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http://scons.org/</a:t>
            </a:r>
            <a:r>
              <a:rPr lang="en-US" dirty="0"/>
              <a:t>  </a:t>
            </a:r>
          </a:p>
          <a:p>
            <a:r>
              <a:rPr lang="en-US" dirty="0">
                <a:hlinkClick r:id="rId3"/>
              </a:rPr>
              <a:t>https://bitbucket.org/scons/scons/wiki</a:t>
            </a:r>
            <a:r>
              <a:rPr lang="en-US">
                <a:hlinkClick r:id="rId3"/>
              </a:rPr>
              <a:t>/TalksAndSlides</a:t>
            </a:r>
            <a:endParaRPr lang="en-US" dirty="0"/>
          </a:p>
          <a:p>
            <a:r>
              <a:rPr lang="en-US" dirty="0">
                <a:hlinkClick r:id="rId4"/>
              </a:rPr>
              <a:t>https://github.com/brgirgis/scons-presentation.git</a:t>
            </a:r>
            <a:r>
              <a:rPr lang="en-US" dirty="0"/>
              <a:t> 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66389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luware">
      <a:majorFont>
        <a:latin typeface="Oswald"/>
        <a:ea typeface=""/>
        <a:cs typeface=""/>
      </a:majorFont>
      <a:minorFont>
        <a:latin typeface="Oswal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4A7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BluSlides" id="{20BA1C3A-CE01-BB43-B99A-F7B02762E8A7}" vid="{D8BCB348-7659-DE45-A423-C030DD6C5D1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55</TotalTime>
  <Words>295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Oswald</vt:lpstr>
      <vt:lpstr>Oswald Light</vt:lpstr>
      <vt:lpstr>Segoe UI</vt:lpstr>
      <vt:lpstr>Segoe UI Semibold</vt:lpstr>
      <vt:lpstr>Wingdings</vt:lpstr>
      <vt:lpstr>Presentation</vt:lpstr>
      <vt:lpstr>SCons: A Python-Based Build System</vt:lpstr>
      <vt:lpstr>Agenda</vt:lpstr>
      <vt:lpstr>What is SCons?</vt:lpstr>
      <vt:lpstr>Why SCons?</vt:lpstr>
      <vt:lpstr>How SCons?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SCons: A Python-Based Build System</dc:title>
  <dc:creator>Girgis, Bassem GSUSI-PTT/SIVI</dc:creator>
  <cp:lastModifiedBy>Bassem Girgis</cp:lastModifiedBy>
  <cp:revision>23</cp:revision>
  <dcterms:created xsi:type="dcterms:W3CDTF">2017-09-26T14:30:42Z</dcterms:created>
  <dcterms:modified xsi:type="dcterms:W3CDTF">2017-09-27T04:43:50Z</dcterms:modified>
</cp:coreProperties>
</file>